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37" r:id="rId11"/>
    <p:sldId id="436" r:id="rId12"/>
    <p:sldId id="439" r:id="rId13"/>
    <p:sldId id="446" r:id="rId14"/>
    <p:sldId id="267" r:id="rId15"/>
    <p:sldId id="440" r:id="rId16"/>
    <p:sldId id="317" r:id="rId17"/>
    <p:sldId id="33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9" autoAdjust="0"/>
    <p:restoredTop sz="91382" autoAdjust="0"/>
  </p:normalViewPr>
  <p:slideViewPr>
    <p:cSldViewPr snapToGrid="0">
      <p:cViewPr varScale="1">
        <p:scale>
          <a:sx n="68" d="100"/>
          <a:sy n="68" d="100"/>
        </p:scale>
        <p:origin x="8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</a:t>
            </a:r>
            <a:r>
              <a:rPr lang="pt-BR" dirty="0" smtClean="0"/>
              <a:t>que </a:t>
            </a:r>
            <a:r>
              <a:rPr lang="pt-BR" dirty="0"/>
              <a:t>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27/08/2021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1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mybinder.org/v2/gh/zz4fap/t319_aprendizado_de_maquina/main?filepath=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.png"/><Relationship Id="rId18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9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80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370.png"/><Relationship Id="rId4" Type="http://schemas.openxmlformats.org/officeDocument/2006/relationships/image" Target="../media/image36.png"/><Relationship Id="rId9" Type="http://schemas.openxmlformats.org/officeDocument/2006/relationships/image" Target="../media/image361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06"/>
            <a:ext cx="10515600" cy="808582"/>
          </a:xfrm>
        </p:spPr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</a:t>
                </a:r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</a:t>
                </a:r>
                <a:r>
                  <a:rPr lang="pt-BR" dirty="0" smtClean="0"/>
                  <a:t>pesos do </a:t>
                </a:r>
                <a:r>
                  <a:rPr lang="pt-BR" dirty="0"/>
                  <a:t>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</a:t>
                </a:r>
                <a:r>
                  <a:rPr lang="pt-BR" dirty="0" smtClean="0"/>
                  <a:t>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Este é o motivo de usarmos o </a:t>
                </a:r>
                <a:r>
                  <a:rPr lang="pt-BR" b="1" i="1" dirty="0" smtClean="0"/>
                  <a:t>erro quadrático médio </a:t>
                </a:r>
                <a:r>
                  <a:rPr lang="pt-BR" dirty="0" smtClean="0"/>
                  <a:t>como função de erro.</a:t>
                </a:r>
                <a:endParaRPr lang="pt-BR" dirty="0"/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  <a:blipFill rotWithShape="0">
                <a:blip r:embed="rId3"/>
                <a:stretch>
                  <a:fillRect l="-763" t="-2530" r="-382" b="-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835481" y="4215480"/>
            <a:ext cx="1386577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884216" y="395387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Termo quadrático.</a:t>
            </a:r>
            <a:endParaRPr lang="pt-BR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222058" y="4215480"/>
            <a:ext cx="896479" cy="1495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957"/>
            <a:ext cx="10515600" cy="840783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  <a:blipFill rotWithShape="0">
                <a:blip r:embed="rId3"/>
                <a:stretch>
                  <a:fillRect l="-435" t="-30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/>
                  <a:t>IMPORTANTE</a:t>
                </a:r>
                <a:r>
                  <a:rPr lang="pt-BR" dirty="0" smtClean="0"/>
                  <a:t>: Os valores de erro para plotarmos a superfície de erro são calculados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r="-9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531984" y="6292250"/>
            <a:ext cx="363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5"/>
              </a:rPr>
              <a:t>Exemplo: </a:t>
            </a:r>
            <a:r>
              <a:rPr lang="pt-BR" sz="1600" b="1" dirty="0">
                <a:solidFill>
                  <a:srgbClr val="00B0F0"/>
                </a:solidFill>
                <a:hlinkClick r:id="rId5"/>
              </a:rPr>
              <a:t>error_surface_example1.ipynb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95760" y="1600775"/>
            <a:ext cx="3116966" cy="2302249"/>
            <a:chOff x="8609489" y="1304943"/>
            <a:chExt cx="3116966" cy="23022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7" t="5795" r="9204"/>
            <a:stretch/>
          </p:blipFill>
          <p:spPr>
            <a:xfrm>
              <a:off x="8609489" y="1304943"/>
              <a:ext cx="3116966" cy="23022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670898" y="1824971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solução ótima</a:t>
              </a:r>
              <a:endParaRPr lang="pt-BR" sz="1400" dirty="0"/>
            </a:p>
          </p:txBody>
        </p: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>
              <a:off x="10274653" y="2132748"/>
              <a:ext cx="0" cy="9444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10202" r="9066" b="1305"/>
          <a:stretch/>
        </p:blipFill>
        <p:spPr>
          <a:xfrm>
            <a:off x="2376658" y="4654981"/>
            <a:ext cx="3329226" cy="2203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401" y="4985635"/>
            <a:ext cx="2293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Comparação do modelo gerador com a versão ruidosa e a aproximação obtida com a equação normal.</a:t>
            </a:r>
            <a:endParaRPr lang="pt-B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136484" y="789821"/>
            <a:ext cx="2421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Observem que temos apenas um ponto de mínimo. Isto se deve a superfície ser convexa.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9554955" y="2355854"/>
            <a:ext cx="2604696" cy="2001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472"/>
            <a:ext cx="10515600" cy="862378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888387" y="6493404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9360302" y="4624192"/>
            <a:ext cx="2799349" cy="2230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53548" y="489296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887075" y="5186533"/>
            <a:ext cx="4923" cy="428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360302" y="3205706"/>
            <a:ext cx="1394785" cy="443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</a:t>
                </a:r>
                <a:r>
                  <a:rPr lang="pt-BR" dirty="0" smtClean="0"/>
                  <a:t>indica uma curva </a:t>
                </a:r>
                <a:r>
                  <a:rPr lang="pt-BR" dirty="0"/>
                  <a:t>que têm o mesmo </a:t>
                </a:r>
                <a:r>
                  <a:rPr lang="pt-BR" dirty="0" smtClean="0"/>
                  <a:t>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  <a:blipFill rotWithShape="0">
                <a:blip r:embed="rId6"/>
                <a:stretch>
                  <a:fillRect l="-572" t="-17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066972" y="4313185"/>
            <a:ext cx="1888766" cy="579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910" r="265" b="9418"/>
          <a:stretch/>
        </p:blipFill>
        <p:spPr>
          <a:xfrm>
            <a:off x="9656095" y="63240"/>
            <a:ext cx="2497252" cy="2251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 Neste caso, a superfície será representada por uma matriz de 3 dimensões. Cada par de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corresponde a um erro.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blipFill rotWithShape="0">
                <a:blip r:embed="rId8"/>
                <a:stretch>
                  <a:fillRect t="-760" r="-1809" b="-30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Função 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415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/>
                  <a:t>(</a:t>
                </a:r>
                <a:r>
                  <a:rPr lang="pt-BR" dirty="0"/>
                  <a:t>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415" r="-1430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4714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 smtClean="0"/>
                  <a:t>Exemplo</a:t>
                </a:r>
                <a:r>
                  <a:rPr lang="pt-BR" dirty="0" smtClean="0"/>
                  <a:t>: </a:t>
                </a:r>
                <a:r>
                  <a:rPr lang="pt-BR" dirty="0"/>
                  <a:t>Se o número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</a:t>
                </a:r>
                <a:r>
                  <a:rPr lang="pt-BR" dirty="0" smtClean="0"/>
                  <a:t>são apresentados </a:t>
                </a:r>
                <a:r>
                  <a:rPr lang="pt-BR" dirty="0"/>
                  <a:t>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4714" cy="5032375"/>
              </a:xfrm>
              <a:blipFill rotWithShape="0">
                <a:blip r:embed="rId3"/>
                <a:stretch>
                  <a:fillRect l="-828" t="-3027" r="-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</a:t>
            </a:r>
            <a:r>
              <a:rPr lang="pt-BR" dirty="0" smtClean="0"/>
              <a:t>” </a:t>
            </a:r>
            <a:r>
              <a:rPr lang="pt-BR" dirty="0"/>
              <a:t>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</a:t>
            </a:r>
            <a:r>
              <a:rPr lang="pt-BR" b="1" dirty="0" smtClean="0">
                <a:solidFill>
                  <a:srgbClr val="FF0000"/>
                </a:solidFill>
              </a:rPr>
              <a:t>as entregas devem </a:t>
            </a:r>
            <a:r>
              <a:rPr lang="pt-BR" b="1" dirty="0">
                <a:solidFill>
                  <a:srgbClr val="FF0000"/>
                </a:solidFill>
              </a:rPr>
              <a:t>ser </a:t>
            </a:r>
            <a:r>
              <a:rPr lang="pt-BR" b="1" dirty="0" smtClean="0">
                <a:solidFill>
                  <a:srgbClr val="FF0000"/>
                </a:solidFill>
              </a:rPr>
              <a:t>individuais.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</a:t>
                </a:r>
                <a:r>
                  <a:rPr lang="pt-BR" dirty="0" smtClean="0"/>
                  <a:t>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 smtClean="0"/>
                  <a:t> de quartos </a:t>
                </a:r>
                <a:r>
                  <a:rPr lang="pt-BR" dirty="0"/>
                  <a:t>de uma casa e seu valor</a:t>
                </a:r>
                <a:r>
                  <a:rPr lang="pt-BR" dirty="0" smtClean="0"/>
                  <a:t>? </a:t>
                </a:r>
              </a:p>
              <a:p>
                <a:r>
                  <a:rPr lang="pt-BR" dirty="0" smtClean="0"/>
                  <a:t>Ou entre a temperatura e a quantidade de sorvetes vendidos?</a:t>
                </a:r>
                <a:endParaRPr lang="pt-BR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???</a:t>
            </a:r>
            <a:endParaRPr lang="pt-BR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86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492"/>
                <a:ext cx="7768771" cy="51888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É um dos mais, se não o mais, conhecido algoritmo de aprendizado de máquina.</a:t>
                </a:r>
              </a:p>
              <a:p>
                <a:r>
                  <a:rPr lang="pt-BR" dirty="0"/>
                  <a:t>Vai nos dar </a:t>
                </a:r>
                <a:r>
                  <a:rPr lang="pt-BR" dirty="0" smtClean="0"/>
                  <a:t>várias intuições importantes </a:t>
                </a:r>
                <a:r>
                  <a:rPr lang="pt-BR" dirty="0"/>
                  <a:t>para o entendimento de outros algoritmos mais </a:t>
                </a:r>
                <a:r>
                  <a:rPr lang="pt-BR" dirty="0" smtClean="0"/>
                  <a:t>complexos, como, por exemplo,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que mapeie, de forma ótima, os atributos de entrada,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dirty="0"/>
                  <a:t> em uma variável de </a:t>
                </a:r>
                <a:r>
                  <a:rPr lang="pt-BR" dirty="0" smtClean="0"/>
                  <a:t>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muitas </a:t>
                </a:r>
                <a:r>
                  <a:rPr lang="pt-BR" dirty="0"/>
                  <a:t>vezes </a:t>
                </a:r>
                <a:r>
                  <a:rPr lang="pt-BR" dirty="0" smtClean="0"/>
                  <a:t>desconhecida e temos acesso apenas a observações ruidosas.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</a:t>
                </a:r>
                <a:r>
                  <a:rPr lang="pt-BR" b="1" i="1" dirty="0" smtClean="0"/>
                  <a:t>funções</a:t>
                </a:r>
                <a:r>
                  <a:rPr lang="pt-BR" dirty="0" smtClean="0"/>
                  <a:t> ou </a:t>
                </a:r>
                <a:r>
                  <a:rPr lang="pt-BR" b="1" i="1" dirty="0" smtClean="0"/>
                  <a:t>ajuste de curvas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</a:t>
                </a:r>
                <a:r>
                  <a:rPr lang="pt-BR" dirty="0" smtClean="0"/>
                  <a:t>encontramos </a:t>
                </a:r>
                <a:r>
                  <a:rPr lang="pt-BR" dirty="0"/>
                  <a:t>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</a:t>
                </a:r>
                <a:r>
                  <a:rPr lang="pt-BR" dirty="0" smtClean="0"/>
                  <a:t>ótima a partir de dados ruidosos?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492"/>
                <a:ext cx="7768771" cy="5188854"/>
              </a:xfrm>
              <a:blipFill rotWithShape="0">
                <a:blip r:embed="rId3"/>
                <a:stretch>
                  <a:fillRect l="-1256" t="-3055" r="-2276" b="-2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 smtClean="0"/>
                  <a:t>.</a:t>
                </a:r>
              </a:p>
              <a:p>
                <a:pPr algn="ctr"/>
                <a:r>
                  <a:rPr lang="pt-BR" sz="2000" b="1" dirty="0" smtClean="0">
                    <a:solidFill>
                      <a:srgbClr val="FF0000"/>
                    </a:solidFill>
                  </a:rPr>
                  <a:t>Que tipo de aprendizado?</a:t>
                </a:r>
                <a:endParaRPr lang="pt-B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Observações ruidosas.</a:t>
            </a:r>
            <a:endParaRPr lang="pt-BR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smtClean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</a:t>
                </a:r>
                <a:r>
                  <a:rPr lang="pt-BR" b="1" i="1" dirty="0" smtClean="0"/>
                  <a:t>hiperplano</a:t>
                </a:r>
                <a:endParaRPr lang="pt-BR" b="1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smtClean="0"/>
                  <a:t>Superfície formada </a:t>
                </a:r>
                <a:r>
                  <a:rPr lang="pt-BR"/>
                  <a:t>por </a:t>
                </a:r>
                <a:r>
                  <a:rPr lang="pt-BR" smtClean="0"/>
                  <a:t>todos os </a:t>
                </a:r>
                <a:r>
                  <a:rPr lang="pt-BR" dirty="0"/>
                  <a:t>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podemos refinar o objetivo da regressão um pouco mais.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</a:t>
                </a:r>
                <a:r>
                  <a:rPr lang="pt-BR" dirty="0" smtClean="0"/>
                  <a:t>os </a:t>
                </a:r>
                <a:r>
                  <a:rPr lang="pt-BR" b="1" i="1" dirty="0" smtClean="0"/>
                  <a:t>parâmetros</a:t>
                </a:r>
                <a:r>
                  <a:rPr lang="pt-BR" dirty="0" smtClean="0"/>
                  <a:t>, também chamados de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aproximação ótima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 smtClean="0"/>
                  <a:t>Linear</a:t>
                </a:r>
                <a:r>
                  <a:rPr lang="pt-BR" dirty="0" smtClean="0"/>
                  <a:t>, nesse contexto, </a:t>
                </a:r>
                <a:r>
                  <a:rPr lang="pt-BR" dirty="0"/>
                  <a:t>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r>
                  <a:rPr lang="pt-BR" b="0" dirty="0" smtClean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976" r="-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76382" y="5416061"/>
            <a:ext cx="157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Não consigo expressar a equação como uma combinação linear dos atributos.</a:t>
            </a:r>
            <a:endParaRPr lang="pt-BR" sz="12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343335" y="5641145"/>
            <a:ext cx="647114" cy="436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</a:t>
            </a:r>
            <a:r>
              <a:rPr lang="pt-BR" dirty="0"/>
              <a:t>F</a:t>
            </a:r>
            <a:r>
              <a:rPr lang="pt-BR" dirty="0" smtClean="0"/>
              <a:t>ormal do </a:t>
            </a:r>
            <a:r>
              <a:rPr lang="pt-BR" dirty="0"/>
              <a:t>P</a:t>
            </a:r>
            <a:r>
              <a:rPr lang="pt-BR" dirty="0" smtClean="0"/>
              <a:t>roblema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 smtClean="0"/>
                  <a:t>regressão linear</a:t>
                </a:r>
                <a:r>
                  <a:rPr lang="pt-BR" dirty="0" smtClean="0"/>
                  <a:t> </a:t>
                </a:r>
                <a:r>
                  <a:rPr lang="pt-BR" dirty="0"/>
                  <a:t>pode ser </a:t>
                </a:r>
                <a:r>
                  <a:rPr lang="pt-BR" dirty="0" smtClean="0"/>
                  <a:t>definido da </a:t>
                </a:r>
                <a:r>
                  <a:rPr lang="pt-BR" dirty="0"/>
                  <a:t>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pares/exemplos </a:t>
                </a:r>
                <a:r>
                  <a:rPr lang="pt-BR" dirty="0"/>
                  <a:t>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atributos.</a:t>
                </a:r>
                <a:endParaRPr lang="pt-BR" dirty="0"/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que </a:t>
                </a:r>
                <a:r>
                  <a:rPr lang="pt-BR" dirty="0"/>
                  <a:t>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bias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 r="-4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Forma matricial.</a:t>
            </a:r>
            <a:endParaRPr lang="pt-BR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</a:t>
                </a:r>
                <a:r>
                  <a:rPr lang="pt-BR" b="1" i="1" dirty="0" smtClean="0"/>
                  <a:t>média aritmética do quadrado do erros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</a:t>
                </a:r>
                <a:r>
                  <a:rPr lang="pt-BR" dirty="0" smtClean="0"/>
                  <a:t>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</a:t>
                </a:r>
                <a:r>
                  <a:rPr lang="pt-BR" dirty="0" smtClean="0"/>
                  <a:t>minimizar a equação do erro: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Erro entre a saída da função hipótese e a saída esperada.</a:t>
            </a:r>
            <a:endParaRPr lang="pt-BR" sz="1400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90850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596362"/>
                <a:ext cx="11144535" cy="52616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</a:t>
                </a:r>
                <a:r>
                  <a:rPr lang="pt-BR" dirty="0" smtClean="0"/>
                  <a:t>derivando a equação do erro,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dirty="0" smtClean="0"/>
                  <a:t>inclinação de uma reta tangente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ponto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/>
                  <a:t>pois em ambos os pontos a inclinação </a:t>
                </a:r>
                <a:r>
                  <a:rPr lang="pt-BR" dirty="0" smtClean="0"/>
                  <a:t>da reta </a:t>
                </a:r>
                <a:r>
                  <a:rPr lang="pt-BR" dirty="0"/>
                  <a:t>tangente é nula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positiva, então o ponto </a:t>
                </a:r>
                <a:r>
                  <a:rPr lang="pt-BR" dirty="0" smtClean="0"/>
                  <a:t>nos </a:t>
                </a:r>
                <a:r>
                  <a:rPr lang="pt-BR" dirty="0"/>
                  <a:t>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corresponde ao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596362"/>
                <a:ext cx="11144535" cy="5261638"/>
              </a:xfrm>
              <a:blipFill rotWithShape="0">
                <a:blip r:embed="rId3"/>
                <a:stretch>
                  <a:fillRect l="-656" t="-2433" r="-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95333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42433" y="268365"/>
            <a:ext cx="1849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tangencial à curva no ponto marcado </a:t>
            </a:r>
            <a:r>
              <a:rPr lang="pt-BR" sz="1400" dirty="0" smtClean="0"/>
              <a:t>pelo </a:t>
            </a:r>
            <a:r>
              <a:rPr lang="pt-BR" sz="1400" dirty="0"/>
              <a:t>ponto vermelho. Sua inclinação é a </a:t>
            </a:r>
            <a:r>
              <a:rPr lang="pt-BR" sz="1400" dirty="0" smtClean="0"/>
              <a:t>derivada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</a:t>
                </a:r>
                <a:r>
                  <a:rPr lang="pt-BR" dirty="0" smtClean="0"/>
                  <a:t>derivada parcial de primeira ordem igual </a:t>
                </a:r>
                <a:r>
                  <a:rPr lang="pt-BR" dirty="0"/>
                  <a:t>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14944</TotalTime>
  <Words>1424</Words>
  <Application>Microsoft Office PowerPoint</Application>
  <PresentationFormat>Widescreen</PresentationFormat>
  <Paragraphs>265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2008</cp:revision>
  <dcterms:created xsi:type="dcterms:W3CDTF">2020-02-17T11:18:32Z</dcterms:created>
  <dcterms:modified xsi:type="dcterms:W3CDTF">2021-08-28T00:24:18Z</dcterms:modified>
</cp:coreProperties>
</file>